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6" r:id="rId1"/>
  </p:sldMasterIdLst>
  <p:notesMasterIdLst>
    <p:notesMasterId r:id="rId14"/>
  </p:notesMasterIdLst>
  <p:handoutMasterIdLst>
    <p:handoutMasterId r:id="rId15"/>
  </p:handoutMasterIdLst>
  <p:sldIdLst>
    <p:sldId id="419" r:id="rId2"/>
    <p:sldId id="402" r:id="rId3"/>
    <p:sldId id="420" r:id="rId4"/>
    <p:sldId id="421" r:id="rId5"/>
    <p:sldId id="415" r:id="rId6"/>
    <p:sldId id="412" r:id="rId7"/>
    <p:sldId id="423" r:id="rId8"/>
    <p:sldId id="453" r:id="rId9"/>
    <p:sldId id="452" r:id="rId10"/>
    <p:sldId id="430" r:id="rId11"/>
    <p:sldId id="429" r:id="rId12"/>
    <p:sldId id="454" r:id="rId1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9D649"/>
    <a:srgbClr val="00194C"/>
    <a:srgbClr val="FFFFCC"/>
    <a:srgbClr val="676767"/>
    <a:srgbClr val="EE6C6C"/>
    <a:srgbClr val="FF5353"/>
    <a:srgbClr val="DADA36"/>
    <a:srgbClr val="FFFF66"/>
    <a:srgbClr val="C2F0CB"/>
    <a:srgbClr val="D17F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m00\&#1056;&#1072;&#1073;&#1086;&#1095;&#1080;&#1081;%20&#1089;&#1090;&#1086;&#1083;\&#1056;&#1072;&#1089;&#1095;&#1077;&#1090;&#1099;%20&#1090;&#1077;&#1085;&#1076;&#1077;&#1088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8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%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Лист3!$B$19:$B$20</c:f>
              <c:strCache>
                <c:ptCount val="1"/>
                <c:pt idx="0">
                  <c:v>январь- май 2015 года Структура реализации продукции, %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Лист3!$A$21:$A$23</c:f>
              <c:strCache>
                <c:ptCount val="3"/>
                <c:pt idx="0">
                  <c:v>Республика Беларусь</c:v>
                </c:pt>
                <c:pt idx="1">
                  <c:v>Российская Федерация</c:v>
                </c:pt>
                <c:pt idx="2">
                  <c:v>СНГ и страны дальнего зарубежья</c:v>
                </c:pt>
              </c:strCache>
            </c:strRef>
          </c:cat>
          <c:val>
            <c:numRef>
              <c:f>Лист3!$B$21:$B$23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61.94</c:v>
                </c:pt>
                <c:pt idx="2">
                  <c:v>1.7600000000000007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19338814611811E-2"/>
          <c:y val="1.1056234044420535E-2"/>
          <c:w val="0.8692118248491566"/>
          <c:h val="0.87744996204898895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2154613079732342E-2"/>
          <c:w val="0.99358816736750644"/>
          <c:h val="0.9718288650728506"/>
        </c:manualLayout>
      </c:layout>
      <c:pie3DChart>
        <c:varyColors val="1"/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Автопровод</c:v>
                </c:pt>
                <c:pt idx="1">
                  <c:v>Беларускабель</c:v>
                </c:pt>
                <c:pt idx="2">
                  <c:v>Белтелекабель</c:v>
                </c:pt>
                <c:pt idx="3">
                  <c:v>ГОСНИП</c:v>
                </c:pt>
                <c:pt idx="4">
                  <c:v>Гомелькабель</c:v>
                </c:pt>
                <c:pt idx="5">
                  <c:v>Кобринагромаш</c:v>
                </c:pt>
                <c:pt idx="6">
                  <c:v>Энергокомплект</c:v>
                </c:pt>
                <c:pt idx="7">
                  <c:v>Эколь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9.2000000000000011</c:v>
                </c:pt>
                <c:pt idx="1">
                  <c:v>3.4</c:v>
                </c:pt>
                <c:pt idx="2">
                  <c:v>4.8</c:v>
                </c:pt>
                <c:pt idx="3">
                  <c:v>1.6</c:v>
                </c:pt>
                <c:pt idx="4">
                  <c:v>16</c:v>
                </c:pt>
                <c:pt idx="5">
                  <c:v>1.04</c:v>
                </c:pt>
                <c:pt idx="6">
                  <c:v>63.6</c:v>
                </c:pt>
                <c:pt idx="7">
                  <c:v>0.36000000000000032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A9CBA7-CF1A-411F-B0AC-45B88D2DEE4B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0566A4-A715-4CD3-8AD3-14C5F2FD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49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5217" tIns="47609" rIns="95217" bIns="476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5217" tIns="47609" rIns="95217" bIns="476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9D0FFC-9F76-4535-81C6-27D0F734951D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17" tIns="47609" rIns="95217" bIns="476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5000"/>
          </a:xfrm>
          <a:prstGeom prst="rect">
            <a:avLst/>
          </a:prstGeom>
        </p:spPr>
        <p:txBody>
          <a:bodyPr vert="horz" lIns="95217" tIns="47609" rIns="95217" bIns="4760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5217" tIns="47609" rIns="95217" bIns="476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5217" tIns="47609" rIns="95217" bIns="476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7DA63E-A093-416A-8C2D-0ACD7B8D1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27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2498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ED86-50AB-4E3C-AD97-C60236BBEC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73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1A7C5-2CD4-4E65-BEB8-C1E57B428888}" type="slidenum">
              <a:rPr lang="ru-RU" sz="1300"/>
              <a:pPr>
                <a:spcBef>
                  <a:spcPct val="0"/>
                </a:spcBef>
              </a:pPr>
              <a:t>7</a:t>
            </a:fld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xmlns="" val="10806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1A7C5-2CD4-4E65-BEB8-C1E57B428888}" type="slidenum">
              <a:rPr lang="ru-RU" sz="1300"/>
              <a:pPr>
                <a:spcBef>
                  <a:spcPct val="0"/>
                </a:spcBef>
              </a:pPr>
              <a:t>8</a:t>
            </a:fld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xmlns="" val="10806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7DA63E-A093-416A-8C2D-0ACD7B8D1A1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F7DF7B06-84FC-42BE-9EB8-0213025A2D4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46C91EC2-673A-477B-A308-6713EA3FC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428644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AA05B-A6C3-4688-9B0C-36B5F6804A1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2CAC-7930-491B-BECC-16A161844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71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AA05B-A6C3-4688-9B0C-36B5F6804A1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2CAC-7930-491B-BECC-16A161844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38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AA05B-A6C3-4688-9B0C-36B5F6804A1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2CAC-7930-491B-BECC-16A161844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2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AA05B-A6C3-4688-9B0C-36B5F6804A1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2CAC-7930-491B-BECC-16A161844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12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AA05B-A6C3-4688-9B0C-36B5F6804A1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2CAC-7930-491B-BECC-16A161844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0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AA05B-A6C3-4688-9B0C-36B5F6804A1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A2CAC-7930-491B-BECC-16A161844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1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DD5-CC5E-420C-BD0F-0BA5A3452AEC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624B9-BF92-454A-84F1-30C6C961B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25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64029-19DC-487B-A5E7-55BCB9EE33BB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67505-DD37-4B61-8E6A-9C780EA6F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70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1736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5AA6C897-94E8-4237-A04B-2EAE1243F571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5FD5CDF9-347C-4BCF-A16C-E6539C896D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08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F352B-2F5C-4941-90D7-FB4C72635356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1076633E-B62D-4CE5-AA35-ADA1D1DD15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9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FD834-DD9F-4384-B294-B5261D208721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872F2-517A-4F39-A81A-D2A6A5143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42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E5035-37C2-4A8D-B30F-C15D5E3000DF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A3D99-965A-4898-B38A-451265D07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F9511-C453-4910-8895-5B6E5DAA4717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41600-8DD0-4141-AC1B-89A2E89918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69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86898-9886-45E1-8138-609F63A705C1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391D-A026-4BBA-83E1-93E35E52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06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CC833-4FA5-4362-B4E1-ECF74F7EBD98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F0A0D-0E52-4908-9033-20C72A913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82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2A785-7A09-4A54-9151-E165E4717800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5E851-31AB-4603-84DC-A6CE161C4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92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DDAA05B-A6C3-4688-9B0C-36B5F6804A19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29A2CAC-7930-491B-BECC-16A161844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1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  <p:sldLayoutId id="2147484718" r:id="rId12"/>
    <p:sldLayoutId id="2147484719" r:id="rId13"/>
    <p:sldLayoutId id="2147484720" r:id="rId14"/>
    <p:sldLayoutId id="2147484721" r:id="rId15"/>
    <p:sldLayoutId id="2147484722" r:id="rId16"/>
    <p:sldLayoutId id="2147484723" r:id="rId17"/>
    <p:sldLayoutId id="214748472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704667" cy="1981200"/>
          </a:xfrm>
        </p:spPr>
        <p:txBody>
          <a:bodyPr/>
          <a:lstStyle/>
          <a:p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</a:t>
            </a:r>
            <a:r>
              <a:rPr lang="ru-RU" alt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Щучинский</a:t>
            </a: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 «Автопровод»</a:t>
            </a:r>
            <a:endParaRPr lang="ru-RU" dirty="0"/>
          </a:p>
        </p:txBody>
      </p:sp>
      <p:pic>
        <p:nvPicPr>
          <p:cNvPr id="4" name="Рисунок 3" descr="почти оригинальное лого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837740" cy="7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7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4196" y="34888"/>
            <a:ext cx="7598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Перспективная 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продукция ОАО </a:t>
            </a: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</a:t>
            </a:r>
            <a:r>
              <a:rPr lang="ru-RU" sz="2800" b="1" i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Щучинский</a:t>
            </a: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завод «Автопровод», планируемая к освоению в 2015-2020 гг.</a:t>
            </a:r>
            <a:endParaRPr lang="ru-RU" sz="2800" b="1" i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00174"/>
            <a:ext cx="49292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Кабели силовые, контрольные, монтажные  огнестойкие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Кабельные изделия сечением до 250 мм² .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Кабельных изделий в проволочной оплетке и броне. 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Кабелей связи с тройками, четверками, монтажных и гибких силовых кабелей с </a:t>
            </a:r>
            <a:r>
              <a:rPr lang="ru-RU" sz="2000" dirty="0" err="1" smtClean="0">
                <a:latin typeface="+mn-lt"/>
              </a:rPr>
              <a:t>повивной</a:t>
            </a:r>
            <a:r>
              <a:rPr lang="ru-RU" sz="2000" dirty="0" smtClean="0">
                <a:latin typeface="+mn-lt"/>
              </a:rPr>
              <a:t> броней, кабелей контрольных с количеством жил до </a:t>
            </a:r>
            <a:r>
              <a:rPr lang="ru-RU" sz="2000" dirty="0" smtClean="0">
                <a:latin typeface="+mn-lt"/>
              </a:rPr>
              <a:t>37</a:t>
            </a:r>
          </a:p>
          <a:p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Жгуты проводов с использованием теплостойких </a:t>
            </a:r>
            <a:r>
              <a:rPr lang="ru-RU" sz="2000" dirty="0" err="1" smtClean="0">
                <a:latin typeface="+mn-lt"/>
              </a:rPr>
              <a:t>автопроводов</a:t>
            </a:r>
            <a:r>
              <a:rPr lang="ru-RU" sz="2000" dirty="0" smtClean="0">
                <a:latin typeface="+mn-lt"/>
              </a:rPr>
              <a:t> нового поколения</a:t>
            </a:r>
            <a:endParaRPr lang="ru-RU" sz="2000" dirty="0" smtClean="0">
              <a:latin typeface="+mn-lt"/>
            </a:endParaRPr>
          </a:p>
        </p:txBody>
      </p:sp>
      <p:pic>
        <p:nvPicPr>
          <p:cNvPr id="8" name="Picture 2" descr="http://www.avtoprovod.com/pictures/content/product_type/image/ognestoikii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1402997"/>
            <a:ext cx="2474336" cy="1428760"/>
          </a:xfrm>
          <a:prstGeom prst="rect">
            <a:avLst/>
          </a:prstGeom>
          <a:noFill/>
        </p:spPr>
      </p:pic>
      <p:pic>
        <p:nvPicPr>
          <p:cNvPr id="10" name="Picture 2" descr="http://www.avtoprovod.com/pictures/content/product_type/image/mkekbshv_obrez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928934"/>
            <a:ext cx="1888469" cy="1459273"/>
          </a:xfrm>
          <a:prstGeom prst="rect">
            <a:avLst/>
          </a:prstGeom>
          <a:noFill/>
        </p:spPr>
      </p:pic>
      <p:pic>
        <p:nvPicPr>
          <p:cNvPr id="11" name="Picture 4" descr="http://www.avtoprovod.com/pictures/content/product_type/image/pz_obrez.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88814"/>
            <a:ext cx="1637203" cy="1311624"/>
          </a:xfrm>
          <a:prstGeom prst="rect">
            <a:avLst/>
          </a:prstGeom>
          <a:noFill/>
        </p:spPr>
      </p:pic>
      <p:pic>
        <p:nvPicPr>
          <p:cNvPr id="1028" name="Picture 4" descr="http://gic5.mycdn.me/getImage?photoId=772297079721&amp;photoType=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3" y="4857760"/>
            <a:ext cx="2666986" cy="2000240"/>
          </a:xfrm>
          <a:prstGeom prst="rect">
            <a:avLst/>
          </a:prstGeom>
          <a:noFill/>
        </p:spPr>
      </p:pic>
      <p:pic>
        <p:nvPicPr>
          <p:cNvPr id="9" name="Picture 6" descr="http://www.avtoprovod.com/pictures/content/product_type/image/0mkshv_obrez.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143380"/>
            <a:ext cx="2601439" cy="159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14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04667" cy="1015651"/>
          </a:xfr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27" tIns="45714" rIns="91427" bIns="45714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Инвестиционный проект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smtClean="0"/>
              <a:t>Развитие производства и освоение новых видов кабельной продукции и жгутов проводов»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15745" y="962185"/>
            <a:ext cx="3756255" cy="196674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/>
              <a:t>Цель инвестиционного проекта: </a:t>
            </a:r>
          </a:p>
          <a:p>
            <a:pPr algn="l"/>
            <a:r>
              <a:rPr lang="ru-RU" sz="2000" i="1" dirty="0" smtClean="0"/>
              <a:t>Модернизация и техническое перевооружения действующего производства для освоения выпуска новой кабельной продукции и жгутов проводов</a:t>
            </a:r>
          </a:p>
          <a:p>
            <a:pPr algn="l"/>
            <a:r>
              <a:rPr lang="ru-RU" sz="2000" i="1" dirty="0" smtClean="0"/>
              <a:t>Срок реализации 2016-2020 годы</a:t>
            </a:r>
          </a:p>
          <a:p>
            <a:pPr algn="l"/>
            <a:r>
              <a:rPr lang="ru-RU" sz="2000" i="1" dirty="0" smtClean="0"/>
              <a:t>Запланированный объем инвестиций </a:t>
            </a:r>
          </a:p>
          <a:p>
            <a:pPr algn="l"/>
            <a:r>
              <a:rPr lang="ru-RU" sz="2000" i="1" dirty="0" smtClean="0"/>
              <a:t>60 000 млн. </a:t>
            </a:r>
            <a:r>
              <a:rPr lang="ru-RU" sz="2000" i="1" dirty="0" err="1" smtClean="0"/>
              <a:t>руб</a:t>
            </a:r>
            <a:endParaRPr lang="ru-RU" sz="1900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85787" y="3000372"/>
            <a:ext cx="3786214" cy="342848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Показатели эффективности проекта</a:t>
            </a:r>
          </a:p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rgbClr val="000000"/>
                </a:solidFill>
              </a:rPr>
              <a:t>Срок выхода на проектную мощность, </a:t>
            </a:r>
            <a:r>
              <a:rPr lang="ru-RU" sz="1400" b="1" i="1" dirty="0" smtClean="0">
                <a:solidFill>
                  <a:srgbClr val="000000"/>
                </a:solidFill>
              </a:rPr>
              <a:t>март 2021 года</a:t>
            </a:r>
            <a:endParaRPr lang="ru-RU" sz="1400" b="1" i="1" dirty="0" smtClean="0"/>
          </a:p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rgbClr val="000000"/>
                </a:solidFill>
              </a:rPr>
              <a:t>Простой срок окупаемости, </a:t>
            </a:r>
            <a:r>
              <a:rPr lang="ru-RU" sz="1400" b="1" i="1" dirty="0" smtClean="0">
                <a:solidFill>
                  <a:srgbClr val="000000"/>
                </a:solidFill>
              </a:rPr>
              <a:t>3 года</a:t>
            </a:r>
            <a:endParaRPr lang="ru-RU" sz="1400" b="1" i="1" dirty="0" smtClean="0"/>
          </a:p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rgbClr val="000000"/>
                </a:solidFill>
              </a:rPr>
              <a:t>Динамический срок окупаемости, </a:t>
            </a:r>
            <a:r>
              <a:rPr lang="ru-RU" sz="1400" b="1" i="1" dirty="0" smtClean="0">
                <a:solidFill>
                  <a:srgbClr val="000000"/>
                </a:solidFill>
              </a:rPr>
              <a:t>3 года</a:t>
            </a:r>
            <a:endParaRPr lang="ru-RU" sz="1400" b="1" i="1" dirty="0" smtClean="0"/>
          </a:p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rgbClr val="000000"/>
                </a:solidFill>
              </a:rPr>
              <a:t>Объем экспорта,  </a:t>
            </a:r>
            <a:r>
              <a:rPr lang="ru-RU" sz="1400" b="1" i="1" dirty="0" smtClean="0">
                <a:solidFill>
                  <a:srgbClr val="000000"/>
                </a:solidFill>
              </a:rPr>
              <a:t>21 100 тыс. долл. США</a:t>
            </a:r>
          </a:p>
          <a:p>
            <a:pPr algn="l" fontAlgn="t">
              <a:spcBef>
                <a:spcPts val="480"/>
              </a:spcBef>
            </a:pPr>
            <a:r>
              <a:rPr lang="ru-RU" sz="1400" i="1" dirty="0" smtClean="0">
                <a:solidFill>
                  <a:srgbClr val="000000"/>
                </a:solidFill>
              </a:rPr>
              <a:t>Добавленная стоимость на одного занятого, </a:t>
            </a:r>
            <a:r>
              <a:rPr lang="ru-RU" sz="1400" b="1" i="1" dirty="0" smtClean="0">
                <a:solidFill>
                  <a:srgbClr val="000000"/>
                </a:solidFill>
              </a:rPr>
              <a:t>8,7 тыс. долл. США</a:t>
            </a:r>
            <a:endParaRPr lang="ru-RU" sz="1400" b="1" i="1" dirty="0" smtClean="0"/>
          </a:p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1400" i="1" dirty="0" smtClean="0"/>
              <a:t>Выручка от реализации на одного занятого, </a:t>
            </a:r>
            <a:r>
              <a:rPr lang="ru-RU" sz="1400" b="1" i="1" dirty="0" smtClean="0"/>
              <a:t>41,9 тыс. </a:t>
            </a:r>
            <a:r>
              <a:rPr lang="ru-RU" sz="1400" b="1" i="1" dirty="0" smtClean="0">
                <a:solidFill>
                  <a:srgbClr val="000000"/>
                </a:solidFill>
              </a:rPr>
              <a:t>долл. </a:t>
            </a:r>
            <a:r>
              <a:rPr lang="ru-RU" sz="1400" b="1" i="1" dirty="0" smtClean="0"/>
              <a:t>США</a:t>
            </a:r>
          </a:p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1400" i="1" dirty="0" smtClean="0"/>
              <a:t>Количество создаваемых высокопроизводительных рабочих мест, </a:t>
            </a:r>
            <a:r>
              <a:rPr lang="ru-RU" sz="1400" b="1" i="1" dirty="0" smtClean="0"/>
              <a:t>22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43438" y="2143116"/>
            <a:ext cx="4500562" cy="45612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Основные потребители: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ОАО «Минский завод колесных тягачей»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ОАО «МАЗ» управляющая компания холдинга «</a:t>
            </a:r>
            <a:r>
              <a:rPr lang="ru-RU" sz="1700" i="1" dirty="0" err="1" smtClean="0"/>
              <a:t>Белавтомаз</a:t>
            </a:r>
            <a:r>
              <a:rPr lang="ru-RU" sz="1700" i="1" dirty="0" smtClean="0"/>
              <a:t>»,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ОАО «АМКОДОР»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ОАО «</a:t>
            </a:r>
            <a:r>
              <a:rPr lang="ru-RU" sz="1700" i="1" dirty="0" err="1" smtClean="0"/>
              <a:t>Гомсельмаш</a:t>
            </a:r>
            <a:r>
              <a:rPr lang="ru-RU" sz="1700" i="1" dirty="0" smtClean="0"/>
              <a:t>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ОАО «БЕЛАЗ» - управляющая компания холдинга "БЕЛАЗ-ХОЛДИНГ"</a:t>
            </a:r>
            <a:endParaRPr lang="ru-RU" sz="1700" i="1" dirty="0" smtClean="0">
              <a:solidFill>
                <a:srgbClr val="00000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КПТУП «</a:t>
            </a:r>
            <a:r>
              <a:rPr lang="ru-RU" sz="1700" i="1" dirty="0" err="1" smtClean="0"/>
              <a:t>Брестместпром</a:t>
            </a:r>
            <a:r>
              <a:rPr lang="ru-RU" sz="1700" i="1" dirty="0" smtClean="0"/>
              <a:t>»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фирма "Блик" (жгуты для ОАО "КАМАЗ");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"ООО "САМАРААВТОЖГУТ" (жгуты для ОАО АвтоВАЗ);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ООО"</a:t>
            </a:r>
            <a:r>
              <a:rPr lang="ru-RU" sz="1700" i="1" dirty="0" err="1" smtClean="0">
                <a:solidFill>
                  <a:srgbClr val="000000"/>
                </a:solidFill>
              </a:rPr>
              <a:t>Техэлект</a:t>
            </a:r>
            <a:r>
              <a:rPr lang="ru-RU" sz="1700" i="1" dirty="0" smtClean="0">
                <a:solidFill>
                  <a:srgbClr val="000000"/>
                </a:solidFill>
              </a:rPr>
              <a:t>"(жгуты для ООО «Автозавод «ГАЗ»);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ООО «Торговый дом «УНИТЕКС»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ОАО «Русская кабельная компания»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ООО «Торговый дом «</a:t>
            </a:r>
            <a:r>
              <a:rPr lang="ru-RU" sz="1700" i="1" dirty="0" err="1" smtClean="0">
                <a:solidFill>
                  <a:srgbClr val="000000"/>
                </a:solidFill>
              </a:rPr>
              <a:t>Белкаб</a:t>
            </a:r>
            <a:r>
              <a:rPr lang="ru-RU" sz="1700" i="1" dirty="0" smtClean="0">
                <a:solidFill>
                  <a:srgbClr val="000000"/>
                </a:solidFill>
              </a:rPr>
              <a:t>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ООО «</a:t>
            </a:r>
            <a:r>
              <a:rPr lang="ru-RU" sz="1700" i="1" dirty="0" err="1" smtClean="0">
                <a:solidFill>
                  <a:srgbClr val="000000"/>
                </a:solidFill>
              </a:rPr>
              <a:t>Сомэс-групп</a:t>
            </a:r>
            <a:r>
              <a:rPr lang="ru-RU" sz="1700" i="1" dirty="0" smtClean="0">
                <a:solidFill>
                  <a:srgbClr val="000000"/>
                </a:solidFill>
              </a:rPr>
              <a:t>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ОДО «</a:t>
            </a:r>
            <a:r>
              <a:rPr lang="ru-RU" sz="1700" i="1" dirty="0" err="1" smtClean="0">
                <a:solidFill>
                  <a:srgbClr val="000000"/>
                </a:solidFill>
              </a:rPr>
              <a:t>РККабель</a:t>
            </a:r>
            <a:r>
              <a:rPr lang="ru-RU" sz="1700" i="1" dirty="0" smtClean="0">
                <a:solidFill>
                  <a:srgbClr val="000000"/>
                </a:solidFill>
              </a:rPr>
              <a:t>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ООО «ОМА»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ООО «</a:t>
            </a:r>
            <a:r>
              <a:rPr lang="ru-RU" sz="1700" i="1" dirty="0" err="1" smtClean="0"/>
              <a:t>Европровод</a:t>
            </a:r>
            <a:r>
              <a:rPr lang="ru-RU" sz="1700" i="1" dirty="0" smtClean="0"/>
              <a:t>»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/>
              <a:t>ИТУП «</a:t>
            </a:r>
            <a:r>
              <a:rPr lang="ru-RU" sz="1700" i="1" dirty="0" err="1" smtClean="0"/>
              <a:t>Элсви</a:t>
            </a:r>
            <a:r>
              <a:rPr lang="ru-RU" sz="1700" i="1" dirty="0" smtClean="0"/>
              <a:t>»,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700" i="1" smtClean="0"/>
              <a:t>УП </a:t>
            </a:r>
            <a:r>
              <a:rPr lang="ru-RU" sz="1700" i="1" dirty="0" smtClean="0"/>
              <a:t>«</a:t>
            </a:r>
            <a:r>
              <a:rPr lang="ru-RU" sz="1700" i="1" dirty="0" err="1" smtClean="0"/>
              <a:t>Промбрис</a:t>
            </a:r>
            <a:r>
              <a:rPr lang="ru-RU" sz="1700" i="1" dirty="0" smtClean="0"/>
              <a:t>»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ru-RU" sz="1700" i="1" dirty="0" smtClean="0">
                <a:solidFill>
                  <a:srgbClr val="000000"/>
                </a:solidFill>
              </a:rPr>
              <a:t>Объем производства на конец реализации проекта:</a:t>
            </a:r>
          </a:p>
          <a:p>
            <a:pPr lvl="0" algn="l">
              <a:lnSpc>
                <a:spcPct val="11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rgbClr val="000000"/>
                </a:solidFill>
              </a:rPr>
              <a:t>32,5 млн. </a:t>
            </a:r>
            <a:r>
              <a:rPr lang="fr-FR" sz="1700" b="1" i="1" dirty="0" smtClean="0">
                <a:solidFill>
                  <a:srgbClr val="000000"/>
                </a:solidFill>
              </a:rPr>
              <a:t>USD</a:t>
            </a:r>
            <a:endParaRPr lang="ru-RU" sz="1700" b="1" i="1" dirty="0" smtClean="0">
              <a:solidFill>
                <a:srgbClr val="000000"/>
              </a:solidFill>
            </a:endParaRPr>
          </a:p>
          <a:p>
            <a:pPr lvl="0" algn="l">
              <a:spcBef>
                <a:spcPts val="0"/>
              </a:spcBef>
            </a:pPr>
            <a:endParaRPr lang="ru-RU" sz="1800" dirty="0"/>
          </a:p>
        </p:txBody>
      </p:sp>
      <p:pic>
        <p:nvPicPr>
          <p:cNvPr id="12" name="Picture 4" descr="http://www.avtoprovod.com/pictures/content/product_type/image/zhgutavtotraktr_obrez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2143140" cy="1253999"/>
          </a:xfrm>
          <a:prstGeom prst="rect">
            <a:avLst/>
          </a:prstGeom>
          <a:noFill/>
        </p:spPr>
      </p:pic>
      <p:pic>
        <p:nvPicPr>
          <p:cNvPr id="14" name="Picture 2" descr="http://www.avtoprovod.com/pictures/content/product_type/image/pgva_obrez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1193166" cy="1071570"/>
          </a:xfrm>
          <a:prstGeom prst="rect">
            <a:avLst/>
          </a:prstGeom>
          <a:noFill/>
        </p:spPr>
      </p:pic>
      <p:pic>
        <p:nvPicPr>
          <p:cNvPr id="15" name="Picture 6" descr="http://www.avtoprovod.com/pictures/content/product_type/image/0mkshv_obrez.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000108"/>
            <a:ext cx="2210494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1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233" y="-53465"/>
            <a:ext cx="7339609" cy="707874"/>
          </a:xfr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27" tIns="45714" rIns="91427" bIns="45714" rtlCol="0"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Перечень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планируемого к приобретению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технологического оборудования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85918" y="1042010"/>
          <a:ext cx="6929486" cy="5491329"/>
        </p:xfrm>
        <a:graphic>
          <a:graphicData uri="http://schemas.openxmlformats.org/drawingml/2006/table">
            <a:tbl>
              <a:tblPr/>
              <a:tblGrid>
                <a:gridCol w="1012172"/>
                <a:gridCol w="5917314"/>
              </a:tblGrid>
              <a:tr h="1751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2391" marR="42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оборудования</a:t>
                      </a:r>
                    </a:p>
                  </a:txBody>
                  <a:tcPr marL="42391" marR="42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69">
                <a:tc rowSpan="7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Экструзионная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линия для нанесения кремнийорганических барьеров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Перемоточная установка под тару 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1000-1800 мм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Приемники оплеточной машины "</a:t>
                      </a: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Spirka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Активные отдающие устройства на тростку проволоки W9-630MV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Шнек</a:t>
                      </a:r>
                      <a:r>
                        <a:rPr lang="ru-RU" sz="1400" b="0" i="1" u="none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1" u="none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экструзионной</a:t>
                      </a:r>
                      <a:r>
                        <a:rPr lang="ru-RU" sz="1400" b="0" i="1" u="none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линии 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ТЕА100.25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Установка продольного наложения ленты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Шнековые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пары 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400" b="0" i="1" u="none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экструзионных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 линий МЕ-1-60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21">
                <a:tc rowSpan="9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Вертикальная линия для нанесения </a:t>
                      </a: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слюдосодержащих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лент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Шнековые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пары </a:t>
                      </a:r>
                      <a:r>
                        <a:rPr lang="ru-RU" sz="1400" b="0" i="1" u="none" dirty="0" smtClean="0">
                          <a:latin typeface="+mn-lt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400" b="0" i="1" u="none" dirty="0" err="1" smtClean="0">
                          <a:latin typeface="+mn-lt"/>
                          <a:ea typeface="Times New Roman"/>
                          <a:cs typeface="Times New Roman"/>
                        </a:rPr>
                        <a:t>экструзионных</a:t>
                      </a:r>
                      <a:r>
                        <a:rPr lang="ru-RU" sz="1400" b="0" i="1" u="none" dirty="0" smtClean="0">
                          <a:latin typeface="+mn-lt"/>
                          <a:ea typeface="Times New Roman"/>
                          <a:cs typeface="Times New Roman"/>
                        </a:rPr>
                        <a:t> линий 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МЕ-1-60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Отдающие устройства под тару 630- на МТЕ-1250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Оплеточные машины типа "</a:t>
                      </a: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Spirka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2426/8" под тару 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1250 мм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Приемник траверсного типа на </a:t>
                      </a:r>
                      <a:r>
                        <a:rPr lang="ru-RU" sz="1400" b="0" i="1" u="none" dirty="0" err="1" smtClean="0">
                          <a:latin typeface="+mn-lt"/>
                          <a:ea typeface="Times New Roman"/>
                          <a:cs typeface="Times New Roman"/>
                        </a:rPr>
                        <a:t>экструзионную</a:t>
                      </a:r>
                      <a:r>
                        <a:rPr lang="ru-RU" sz="1400" b="0" i="1" u="none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линию 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МЕ-1-125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Автоматические тростильные </a:t>
                      </a:r>
                      <a:r>
                        <a:rPr lang="ru-RU" sz="1400" b="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машины W8-945AS+W9-630MV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Установка SZ скрутки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Установка определения кислородного индекса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Гранулятор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для рубки пластмасс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row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Сигарно-бугельная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крутильная машина 1+12х630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Устройство для нанесения талька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97">
                <a:tc rowSpan="4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Машина спирального </a:t>
                      </a: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повива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с намоточной машиной и активным отдатчиком W9-250MO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Линия гальванического лужения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Крутильные машины типа DТО-630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Оплеточные машины типа "</a:t>
                      </a:r>
                      <a:r>
                        <a:rPr lang="ru-RU" sz="1400" b="0" i="1" u="none" dirty="0" err="1">
                          <a:latin typeface="Times New Roman"/>
                          <a:ea typeface="Times New Roman"/>
                          <a:cs typeface="Times New Roman"/>
                        </a:rPr>
                        <a:t>Спирка</a:t>
                      </a: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 16" под тару 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4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dirty="0">
                          <a:latin typeface="Times New Roman"/>
                          <a:ea typeface="Times New Roman"/>
                          <a:cs typeface="Times New Roman"/>
                        </a:rPr>
                        <a:t>Бугельная машина 1+4х1250</a:t>
                      </a:r>
                      <a:endParaRPr lang="ru-RU" sz="1400" b="1" i="1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91" marR="4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1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158"/>
          <p:cNvSpPr>
            <a:spLocks noChangeArrowheads="1"/>
          </p:cNvSpPr>
          <p:nvPr/>
        </p:nvSpPr>
        <p:spPr bwMode="auto">
          <a:xfrm>
            <a:off x="2915816" y="0"/>
            <a:ext cx="7876328" cy="5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6" tIns="47833" rIns="95666" bIns="47833">
            <a:spAutoFit/>
          </a:bodyPr>
          <a:lstStyle>
            <a:lvl1pPr defTabSz="949325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49325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49325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49325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49325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49325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49325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49325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49325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Основная продукция</a:t>
            </a:r>
            <a:endParaRPr lang="ru-RU" alt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752" y="617502"/>
            <a:ext cx="6404021" cy="2379449"/>
          </a:xfrm>
          <a:prstGeom prst="roundRect">
            <a:avLst/>
          </a:prstGeom>
          <a:ln w="38100">
            <a:solidFill>
              <a:srgbClr val="00194C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b="1" dirty="0">
                <a:solidFill>
                  <a:schemeClr val="tx1"/>
                </a:solidFill>
                <a:latin typeface="+mj-lt"/>
              </a:rPr>
              <a:t>Предприятие по производству 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кабельно-проводниковой продукции и жгутов проводов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 descr="почти оригинальное лого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500042"/>
            <a:ext cx="837740" cy="784365"/>
          </a:xfrm>
          <a:prstGeom prst="rect">
            <a:avLst/>
          </a:prstGeom>
        </p:spPr>
      </p:pic>
      <p:pic>
        <p:nvPicPr>
          <p:cNvPr id="10" name="Picture 2" descr="http://www.avtoprovod.com/pictures/content/product_type/image/mksh_obrez.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876"/>
            <a:ext cx="3079693" cy="2526793"/>
          </a:xfrm>
          <a:prstGeom prst="rect">
            <a:avLst/>
          </a:prstGeom>
          <a:noFill/>
        </p:spPr>
      </p:pic>
      <p:pic>
        <p:nvPicPr>
          <p:cNvPr id="12" name="Picture 2" descr="http://www.avtoprovod.com/pictures/content/product_type/image/ognestoikii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786058"/>
            <a:ext cx="3329663" cy="1922653"/>
          </a:xfrm>
          <a:prstGeom prst="rect">
            <a:avLst/>
          </a:prstGeom>
          <a:noFill/>
        </p:spPr>
      </p:pic>
      <p:pic>
        <p:nvPicPr>
          <p:cNvPr id="13" name="Picture 8" descr="http://www.avtoprovod.com/pictures/content/product_type/image/1kgv_obrez.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572008"/>
            <a:ext cx="2877347" cy="2082102"/>
          </a:xfrm>
          <a:prstGeom prst="rect">
            <a:avLst/>
          </a:prstGeom>
          <a:noFill/>
        </p:spPr>
      </p:pic>
      <p:pic>
        <p:nvPicPr>
          <p:cNvPr id="14" name="Picture 4" descr="http://www.avtoprovod.com/pictures/content/product_type/image/zhgutavtotraktr_obrez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2401" y="4071942"/>
            <a:ext cx="2841599" cy="166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1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Группа 63"/>
          <p:cNvGrpSpPr>
            <a:grpSpLocks noChangeAspect="1"/>
          </p:cNvGrpSpPr>
          <p:nvPr/>
        </p:nvGrpSpPr>
        <p:grpSpPr bwMode="auto">
          <a:xfrm>
            <a:off x="3677819" y="692696"/>
            <a:ext cx="2707925" cy="1973262"/>
            <a:chOff x="19803851" y="8308427"/>
            <a:chExt cx="7907951" cy="5760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9803851" y="8438178"/>
              <a:ext cx="7907951" cy="108897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472" tIns="65236" rIns="130472" bIns="65236" anchor="ctr"/>
            <a:lstStyle/>
            <a:p>
              <a:pPr algn="ctr" defTabSz="13048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Участок скрутки</a:t>
              </a:r>
              <a:endParaRPr lang="ru-RU" sz="1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0164435" y="8308427"/>
              <a:ext cx="7199670" cy="5760000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38" name="Прямоугольник 15"/>
          <p:cNvSpPr>
            <a:spLocks noChangeArrowheads="1"/>
          </p:cNvSpPr>
          <p:nvPr/>
        </p:nvSpPr>
        <p:spPr bwMode="auto">
          <a:xfrm>
            <a:off x="1081178" y="22057"/>
            <a:ext cx="8064500" cy="54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6" tIns="47833" rIns="95666" bIns="47833">
            <a:spAutoFit/>
          </a:bodyPr>
          <a:lstStyle/>
          <a:p>
            <a:pPr algn="ctr" defTabSz="949325" eaLnBrk="1" hangingPunct="1">
              <a:lnSpc>
                <a:spcPct val="80000"/>
              </a:lnSpc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Действующая технология производства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ОАО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Щучинский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завод «Автопровод»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96330" y="692697"/>
            <a:ext cx="2495550" cy="1987004"/>
            <a:chOff x="905544" y="768350"/>
            <a:chExt cx="2495550" cy="19923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099219" y="863600"/>
              <a:ext cx="1938338" cy="1984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472" tIns="65236" rIns="130472" bIns="65236" anchor="ctr"/>
            <a:lstStyle/>
            <a:p>
              <a:pPr algn="ctr" defTabSz="13048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7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Волочильный участок</a:t>
              </a:r>
              <a:endParaRPr lang="ru-RU" sz="1057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905544" y="768350"/>
              <a:ext cx="2495550" cy="1992313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20489" name="Группа 62"/>
          <p:cNvGrpSpPr>
            <a:grpSpLocks noChangeAspect="1"/>
          </p:cNvGrpSpPr>
          <p:nvPr/>
        </p:nvGrpSpPr>
        <p:grpSpPr bwMode="auto">
          <a:xfrm>
            <a:off x="3733156" y="2830513"/>
            <a:ext cx="2562273" cy="1960563"/>
            <a:chOff x="1003258" y="8264259"/>
            <a:chExt cx="6658304" cy="576027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003258" y="8492806"/>
              <a:ext cx="6658304" cy="108675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472" tIns="65236" rIns="130472" bIns="65236" anchor="ctr"/>
            <a:lstStyle/>
            <a:p>
              <a:pPr algn="ctr" defTabSz="13048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7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Участок перемотки и испытаний</a:t>
              </a:r>
              <a:endParaRPr lang="ru-RU" sz="1057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1050974" y="8264259"/>
              <a:ext cx="6515160" cy="5760272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566599" y="2815235"/>
            <a:ext cx="2481673" cy="1978025"/>
            <a:chOff x="6588224" y="2852936"/>
            <a:chExt cx="2484438" cy="1978025"/>
          </a:xfrm>
        </p:grpSpPr>
        <p:sp>
          <p:nvSpPr>
            <p:cNvPr id="63" name="Прямоугольник 62"/>
            <p:cNvSpPr/>
            <p:nvPr/>
          </p:nvSpPr>
          <p:spPr bwMode="auto">
            <a:xfrm>
              <a:off x="6780312" y="2895798"/>
              <a:ext cx="2024062" cy="250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472" tIns="65236" rIns="130472" bIns="65236" anchor="ctr"/>
            <a:lstStyle/>
            <a:p>
              <a:pPr algn="ctr" defTabSz="13048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7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Цех автотракторных комплектов</a:t>
              </a:r>
              <a:endParaRPr lang="ru-RU" sz="1057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 bwMode="auto">
            <a:xfrm>
              <a:off x="6588224" y="2852936"/>
              <a:ext cx="2484438" cy="1978025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20494" name="Группа 60"/>
          <p:cNvGrpSpPr>
            <a:grpSpLocks/>
          </p:cNvGrpSpPr>
          <p:nvPr/>
        </p:nvGrpSpPr>
        <p:grpSpPr bwMode="auto">
          <a:xfrm>
            <a:off x="999505" y="2830512"/>
            <a:ext cx="2482021" cy="1973555"/>
            <a:chOff x="830318" y="15036431"/>
            <a:chExt cx="22680163" cy="555366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152396" y="15117229"/>
              <a:ext cx="15166678" cy="86186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472" tIns="65236" rIns="130472" bIns="65236" anchor="ctr"/>
            <a:lstStyle/>
            <a:p>
              <a:pPr algn="ctr" defTabSz="13048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7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Участок экранирования</a:t>
              </a:r>
              <a:endParaRPr lang="ru-RU" sz="1057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830318" y="15036431"/>
              <a:ext cx="22680163" cy="5553665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500826" y="692696"/>
            <a:ext cx="2547031" cy="1987005"/>
            <a:chOff x="6489465" y="692696"/>
            <a:chExt cx="2547031" cy="1978025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6489465" y="856488"/>
              <a:ext cx="2428891" cy="250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472" tIns="65236" rIns="130472" bIns="65236" anchor="ctr"/>
            <a:lstStyle/>
            <a:p>
              <a:pPr algn="ctr" defTabSz="13048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7" b="1" i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Участок наложения пластмассовой изоляции и оболочки</a:t>
              </a:r>
              <a:endParaRPr lang="ru-RU" sz="1057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>
              <a:off x="6552059" y="692696"/>
              <a:ext cx="2484437" cy="1978025"/>
            </a:xfrm>
            <a:prstGeom prst="round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2292" name="Picture 4" descr="http://www.avtoprovod.com/pictures/content/page_gallery_image/image_small/05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592" y="1000109"/>
            <a:ext cx="2083606" cy="1500198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178702"/>
            <a:ext cx="1857388" cy="13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071546"/>
            <a:ext cx="2114448" cy="14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286124"/>
            <a:ext cx="214310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295624"/>
            <a:ext cx="2129091" cy="141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 descr="http://www.avtoprovod.com/pictures/content/page_gallery_image/image_small/15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286124"/>
            <a:ext cx="1905000" cy="137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04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88640"/>
            <a:ext cx="7858148" cy="954107"/>
          </a:xfr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Сертификаты ОАО </a:t>
            </a: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«</a:t>
            </a:r>
            <a:r>
              <a:rPr lang="ru-RU" sz="2800" b="1" i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Щучинский</a:t>
            </a: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 завод «Автопровод»</a:t>
            </a:r>
            <a:endParaRPr lang="ru-RU" sz="2800" b="1" i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868" y="2000240"/>
            <a:ext cx="2600934" cy="3672668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2646774" cy="3643338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666315" cy="3670236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98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6632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ln w="3175" cmpd="sng"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продаж</a:t>
            </a:r>
            <a:r>
              <a:rPr lang="en-US" b="1" i="1" dirty="0">
                <a:ln w="3175" cmpd="sng"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>
                <a:ln w="3175" cmpd="sng"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ОАО </a:t>
            </a:r>
            <a:r>
              <a:rPr lang="ru-RU" b="1" i="1" dirty="0" smtClean="0">
                <a:ln w="3175" cmpd="sng"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b="1" i="1" dirty="0" err="1" smtClean="0">
                <a:ln w="3175" cmpd="sng"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Щучинский</a:t>
            </a:r>
            <a:r>
              <a:rPr lang="ru-RU" b="1" i="1" dirty="0" smtClean="0">
                <a:ln w="3175" cmpd="sng"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завод «Автопровод» по </a:t>
            </a:r>
            <a:r>
              <a:rPr lang="ru-RU" b="1" i="1" dirty="0">
                <a:ln w="3175" cmpd="sng">
                  <a:noFill/>
                </a:ln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итогам 6 месяцев 2015г.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357422" y="1857365"/>
          <a:ext cx="585791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29296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3608" y="34888"/>
            <a:ext cx="8099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Доля присутствия ОАО </a:t>
            </a: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«</a:t>
            </a:r>
            <a:r>
              <a:rPr lang="ru-RU" sz="2800" b="1" i="1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Щучинский</a:t>
            </a: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завод «Автопровод»» на рынке Республики Беларусь по </a:t>
            </a:r>
            <a:r>
              <a:rPr lang="ru-RU" sz="2800" b="1" i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итогам 6 мес. 2015 г</a:t>
            </a:r>
            <a:r>
              <a:rPr lang="ru-RU" sz="2800" b="1" i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09670709"/>
              </p:ext>
            </p:extLst>
          </p:nvPr>
        </p:nvGraphicFramePr>
        <p:xfrm>
          <a:off x="4788689" y="1817225"/>
          <a:ext cx="4388149" cy="518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99592177"/>
              </p:ext>
            </p:extLst>
          </p:nvPr>
        </p:nvGraphicFramePr>
        <p:xfrm>
          <a:off x="2143108" y="2428868"/>
          <a:ext cx="4104456" cy="314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714480" y="1500175"/>
          <a:ext cx="628654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3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15"/>
          <p:cNvSpPr>
            <a:spLocks noChangeArrowheads="1"/>
          </p:cNvSpPr>
          <p:nvPr/>
        </p:nvSpPr>
        <p:spPr bwMode="auto">
          <a:xfrm>
            <a:off x="1038497" y="165053"/>
            <a:ext cx="7704856" cy="4000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27" tIns="45714" rIns="91427" bIns="45714" rtlCol="0" anchor="ctr">
            <a:spAutoFit/>
          </a:bodyPr>
          <a:lstStyle/>
          <a:p>
            <a:pPr algn="r" defTabSz="457200" eaLnBrk="1" hangingPunct="1">
              <a:spcBef>
                <a:spcPct val="50000"/>
              </a:spcBef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Оборудование, задействованное для выпуска новых изделий</a:t>
            </a:r>
            <a:endParaRPr lang="ru-RU" sz="2000" b="1" i="1" dirty="0">
              <a:ln w="3175" cmpd="sng"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071934" y="3071810"/>
            <a:ext cx="4867275" cy="3127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72" tIns="65236" rIns="130472" bIns="65236" anchor="ctr"/>
          <a:lstStyle/>
          <a:p>
            <a:pPr algn="ctr" defTabSz="13048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Скрутка</a:t>
            </a:r>
            <a:endParaRPr lang="ru-RU" sz="1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91063" y="620713"/>
            <a:ext cx="3430587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72" tIns="65236" rIns="130472" bIns="65236" anchor="ctr"/>
          <a:lstStyle/>
          <a:p>
            <a:pPr algn="ctr" defTabSz="13048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Волочение</a:t>
            </a:r>
            <a:endParaRPr lang="ru-RU" sz="1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2714612" y="908051"/>
            <a:ext cx="639128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200" dirty="0" smtClean="0">
                <a:latin typeface="+mn-lt"/>
              </a:rPr>
              <a:t>а) Грубое волочение – процесс получения медной проволоки диаметром 1,1 – 3,5 мм. из медной катанки диаметром 8 мм. и алюминиевой проволоки диаметром от 1,70 до 6,67 из катанки диаметром 9 мм на машинах марки: ВСК-13, ВМ-13.</a:t>
            </a:r>
          </a:p>
          <a:p>
            <a:r>
              <a:rPr lang="ru-RU" sz="1200" dirty="0" smtClean="0">
                <a:latin typeface="+mn-lt"/>
              </a:rPr>
              <a:t>б) Среднее волочение – процесс получения медной проволоки диаметром до 0,3 мм. из проволоки диаметром 1,8 мм на машинах марки: УДЗВГ 160/15,  МР-9, ЗЛВГ 1600/01, многоходовой волочильной машине среднего волочения DAS M.7/1.100.</a:t>
            </a:r>
          </a:p>
          <a:p>
            <a:r>
              <a:rPr lang="ru-RU" sz="1200" dirty="0" smtClean="0">
                <a:latin typeface="+mn-lt"/>
              </a:rPr>
              <a:t>в) Тонкое волочение – предусматривает получение медной проволоки диаметром до 0,1 мм. из проволоки диаметром 1,8, 1,3 и 0,64 мм. на машинах марки: УДЗВГ 40/22,  ДХЛЦ 0,25-40, ДХЛЦФ 04-50, многоходовых волочильных машинах с совмещенным отжигом DAS.80.8.21, DAS.100.12.24, DAS.M.100.16/2.24, D3-MBC.1x14.26C1</a:t>
            </a:r>
            <a:endParaRPr lang="ru-RU" sz="1200" dirty="0">
              <a:latin typeface="+mn-lt"/>
            </a:endParaRPr>
          </a:p>
        </p:txBody>
      </p:sp>
      <p:sp>
        <p:nvSpPr>
          <p:cNvPr id="23559" name="Прямоугольник 1"/>
          <p:cNvSpPr>
            <a:spLocks noChangeArrowheads="1"/>
          </p:cNvSpPr>
          <p:nvPr/>
        </p:nvSpPr>
        <p:spPr bwMode="auto">
          <a:xfrm>
            <a:off x="3571868" y="3286124"/>
            <a:ext cx="52864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6334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82563"/>
            <a:r>
              <a:rPr lang="ru-RU" sz="1200" dirty="0" smtClean="0">
                <a:latin typeface="+mn-lt"/>
              </a:rPr>
              <a:t>Скрутка токопроводящих медных жил – один из основных технологических процессов в кабельном производстве. Скрутка придает изделиям гибкость и устойчивую конструкцию. Из отдельных проволок скручиваются токопроводящие жилы. Для скрутки токопроводящих медных жил, а также изолированных жил используется следующее технологическое оборудование:</a:t>
            </a:r>
          </a:p>
          <a:p>
            <a:pPr indent="182563"/>
            <a:r>
              <a:rPr lang="ru-RU" sz="1200" dirty="0" smtClean="0">
                <a:latin typeface="+mn-lt"/>
              </a:rPr>
              <a:t>Крутильные машины типа – ДШЕ 2×20А, ДШЕ 2×20АТ, ДШЕ 40, ДШЕ –40АЕТ, ДШЕ 63, ДШЕ 63ГТ, ДШЕ 63АМ, DTO 630/BM,  DTV-630, МТ-BIT 630и т.д.</a:t>
            </a:r>
          </a:p>
          <a:p>
            <a:pPr indent="182563"/>
            <a:r>
              <a:rPr lang="ru-RU" sz="1200" dirty="0" smtClean="0">
                <a:latin typeface="+mn-lt"/>
              </a:rPr>
              <a:t>Крутильная машина рамочного типа – DTO 1250TD, </a:t>
            </a:r>
          </a:p>
          <a:p>
            <a:pPr indent="182563"/>
            <a:r>
              <a:rPr lang="ru-RU" sz="1200" dirty="0" smtClean="0">
                <a:latin typeface="+mn-lt"/>
              </a:rPr>
              <a:t>Крутильная машина рамочного типа одинарной скрутки МТЕ 1250;</a:t>
            </a:r>
          </a:p>
          <a:p>
            <a:pPr indent="182563"/>
            <a:r>
              <a:rPr lang="ru-RU" sz="1200" dirty="0" smtClean="0">
                <a:latin typeface="+mn-lt"/>
              </a:rPr>
              <a:t>Крутильные машины сигарного типа – SRN 6×400К, SRN 12×400К.</a:t>
            </a:r>
          </a:p>
          <a:p>
            <a:pPr indent="182563"/>
            <a:r>
              <a:rPr lang="ru-RU" sz="1200" dirty="0" smtClean="0">
                <a:latin typeface="+mn-lt"/>
              </a:rPr>
              <a:t>Крутильная машина силовых кабелей – МКСКО 6×1000.</a:t>
            </a:r>
          </a:p>
        </p:txBody>
      </p:sp>
      <p:pic>
        <p:nvPicPr>
          <p:cNvPr id="8194" name="Picture 2" descr="http://www.avtoprovod.com/pictures/content/page_gallery_image/image_small/3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1905000" cy="1371601"/>
          </a:xfrm>
          <a:prstGeom prst="rect">
            <a:avLst/>
          </a:prstGeom>
          <a:noFill/>
        </p:spPr>
      </p:pic>
      <p:pic>
        <p:nvPicPr>
          <p:cNvPr id="8196" name="Picture 4" descr="http://www.avtoprovod.com/pictures/content/page_gallery_image/image_small/03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2282046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53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15"/>
          <p:cNvSpPr>
            <a:spLocks noChangeArrowheads="1"/>
          </p:cNvSpPr>
          <p:nvPr/>
        </p:nvSpPr>
        <p:spPr bwMode="auto">
          <a:xfrm>
            <a:off x="1038497" y="165053"/>
            <a:ext cx="7704856" cy="4000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27" tIns="45714" rIns="91427" bIns="45714" rtlCol="0" anchor="ctr">
            <a:spAutoFit/>
          </a:bodyPr>
          <a:lstStyle/>
          <a:p>
            <a:pPr algn="r" defTabSz="457200" eaLnBrk="1" hangingPunct="1">
              <a:spcBef>
                <a:spcPct val="50000"/>
              </a:spcBef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Оборудование, задействованное для выпуска новых изделий</a:t>
            </a:r>
            <a:endParaRPr lang="ru-RU" sz="2000" b="1" i="1" dirty="0">
              <a:ln w="3175" cmpd="sng">
                <a:noFill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3357554" y="2143116"/>
            <a:ext cx="4867275" cy="3127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72" tIns="65236" rIns="130472" bIns="65236" anchor="ctr"/>
          <a:lstStyle/>
          <a:p>
            <a:pPr algn="ctr" defTabSz="13048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Наложение экранирующей оплетки</a:t>
            </a:r>
            <a:endParaRPr lang="ru-RU" sz="1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572000" y="857232"/>
            <a:ext cx="3430587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72" tIns="65236" rIns="130472" bIns="65236" anchor="ctr"/>
          <a:lstStyle/>
          <a:p>
            <a:pPr algn="ctr" defTabSz="13048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Наложение пластмассовой изоляции и оболочки</a:t>
            </a:r>
            <a:endParaRPr lang="ru-RU" sz="1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2752712" y="1428736"/>
            <a:ext cx="6391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/>
            <a:r>
              <a:rPr lang="ru-RU" sz="1200" dirty="0" smtClean="0">
                <a:latin typeface="+mn-lt"/>
              </a:rPr>
              <a:t>Для наложения изоляции и оболочки применяются </a:t>
            </a:r>
            <a:r>
              <a:rPr lang="ru-RU" sz="1200" dirty="0" err="1" smtClean="0">
                <a:latin typeface="+mn-lt"/>
              </a:rPr>
              <a:t>экструзионные</a:t>
            </a:r>
            <a:r>
              <a:rPr lang="ru-RU" sz="1200" dirty="0" smtClean="0">
                <a:latin typeface="+mn-lt"/>
              </a:rPr>
              <a:t> линии: Е-1-45, ХТ-452, МЕ-1-60, МЕ-1-90, ЕНС-1-90, МЕ-1-125, ЧП-63, ТЕА 100.25, VS-63, HES-80.</a:t>
            </a:r>
            <a:endParaRPr lang="ru-RU" sz="1200" dirty="0">
              <a:latin typeface="+mn-lt"/>
            </a:endParaRPr>
          </a:p>
        </p:txBody>
      </p:sp>
      <p:sp>
        <p:nvSpPr>
          <p:cNvPr id="23559" name="Прямоугольник 1"/>
          <p:cNvSpPr>
            <a:spLocks noChangeArrowheads="1"/>
          </p:cNvSpPr>
          <p:nvPr/>
        </p:nvSpPr>
        <p:spPr bwMode="auto">
          <a:xfrm>
            <a:off x="3286116" y="2500306"/>
            <a:ext cx="5286412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6334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/>
            <a:r>
              <a:rPr lang="ru-RU" sz="1200" dirty="0" smtClean="0">
                <a:latin typeface="+mn-lt"/>
              </a:rPr>
              <a:t>Наложение экранирующих оплеток и изготовление плетенок производится на оплеточных машинах Дратекс-2421, Дратекс-1611, </a:t>
            </a:r>
            <a:r>
              <a:rPr lang="ru-RU" sz="1200" dirty="0" err="1" smtClean="0">
                <a:latin typeface="+mn-lt"/>
              </a:rPr>
              <a:t>Unidra</a:t>
            </a:r>
            <a:r>
              <a:rPr lang="ru-RU" sz="1200" dirty="0" smtClean="0">
                <a:latin typeface="+mn-lt"/>
              </a:rPr>
              <a:t> тип 2410/2S, </a:t>
            </a:r>
            <a:r>
              <a:rPr lang="ru-RU" sz="1200" dirty="0" err="1" smtClean="0">
                <a:latin typeface="+mn-lt"/>
              </a:rPr>
              <a:t>Unidra</a:t>
            </a:r>
            <a:r>
              <a:rPr lang="ru-RU" sz="1200" dirty="0" smtClean="0">
                <a:latin typeface="+mn-lt"/>
              </a:rPr>
              <a:t> 32F03AH, </a:t>
            </a:r>
            <a:r>
              <a:rPr lang="ru-RU" sz="1200" dirty="0" err="1" smtClean="0">
                <a:latin typeface="+mn-lt"/>
              </a:rPr>
              <a:t>Spirka</a:t>
            </a:r>
            <a:r>
              <a:rPr lang="ru-RU" sz="1200" dirty="0" smtClean="0">
                <a:latin typeface="+mn-lt"/>
              </a:rPr>
              <a:t> 16, </a:t>
            </a:r>
            <a:r>
              <a:rPr lang="ru-RU" sz="1200" dirty="0" err="1" smtClean="0">
                <a:latin typeface="+mn-lt"/>
              </a:rPr>
              <a:t>Spirka</a:t>
            </a:r>
            <a:r>
              <a:rPr lang="ru-RU" sz="1200" dirty="0" smtClean="0">
                <a:latin typeface="+mn-lt"/>
              </a:rPr>
              <a:t> 24, ОПК 24Э, RBH-36-1, RBH-32-1.</a:t>
            </a:r>
          </a:p>
          <a:p>
            <a:pPr indent="355600"/>
            <a:r>
              <a:rPr lang="ru-RU" sz="1200" dirty="0" smtClean="0">
                <a:latin typeface="+mn-lt"/>
              </a:rPr>
              <a:t>Наложение проволочной брони методом </a:t>
            </a:r>
            <a:r>
              <a:rPr lang="ru-RU" sz="1200" dirty="0" err="1" smtClean="0">
                <a:latin typeface="+mn-lt"/>
              </a:rPr>
              <a:t>повива</a:t>
            </a:r>
            <a:r>
              <a:rPr lang="ru-RU" sz="1200" dirty="0" smtClean="0">
                <a:latin typeface="+mn-lt"/>
              </a:rPr>
              <a:t> производится на машине </a:t>
            </a:r>
            <a:r>
              <a:rPr lang="en-US" sz="1200" dirty="0" smtClean="0">
                <a:latin typeface="+mn-lt"/>
              </a:rPr>
              <a:t>HELIX</a:t>
            </a:r>
            <a:r>
              <a:rPr lang="ru-RU" sz="1200" dirty="0" smtClean="0">
                <a:latin typeface="+mn-lt"/>
              </a:rPr>
              <a:t> 6036.</a:t>
            </a:r>
            <a:endParaRPr lang="ru-RU" sz="1200" dirty="0">
              <a:latin typeface="+mn-lt"/>
            </a:endParaRPr>
          </a:p>
        </p:txBody>
      </p:sp>
      <p:pic>
        <p:nvPicPr>
          <p:cNvPr id="43010" name="Picture 2" descr="http://www.avtoprovod.com/pictures/content/page_gallery_image/image_small/6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1905000" cy="1371601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14422"/>
            <a:ext cx="152401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 bwMode="auto">
          <a:xfrm>
            <a:off x="3643306" y="4071942"/>
            <a:ext cx="4867275" cy="3127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72" tIns="65236" rIns="130472" bIns="65236" anchor="ctr"/>
          <a:lstStyle/>
          <a:p>
            <a:pPr algn="ctr" defTabSz="130480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Перемотка и испытание продукции</a:t>
            </a:r>
            <a:endParaRPr lang="ru-RU" sz="16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3714744" y="4714884"/>
            <a:ext cx="5286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6334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266700"/>
            <a:r>
              <a:rPr lang="ru-RU" sz="1200" dirty="0" smtClean="0">
                <a:latin typeface="+mn-lt"/>
              </a:rPr>
              <a:t>Перемотка и испытание кабельных изделий производится на перемоточных установках ПС 1800, ПУ1400Э, PS 85, ЛППО2м2  с аппаратами сухого испытания ЗАСИ 20/300, ЗАСИ 30/300, "Корона"</a:t>
            </a:r>
            <a:endParaRPr lang="ru-RU" sz="1200" dirty="0">
              <a:latin typeface="+mn-lt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286256"/>
            <a:ext cx="2143108" cy="160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53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704667" cy="198120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Новые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изделия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и инвестиционные проекты ОАО «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Щучинский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завод «Автопровод»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4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Другая 1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20106</TotalTime>
  <Words>925</Words>
  <Application>Microsoft Office PowerPoint</Application>
  <PresentationFormat>Экран (4:3)</PresentationFormat>
  <Paragraphs>115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Параллакс</vt:lpstr>
      <vt:lpstr>ОАО Щучинский завод «Автопровод»</vt:lpstr>
      <vt:lpstr>Слайд 2</vt:lpstr>
      <vt:lpstr>Слайд 3</vt:lpstr>
      <vt:lpstr>Сертификаты ОАО «Щучинский завод «Автопровод»</vt:lpstr>
      <vt:lpstr>Слайд 5</vt:lpstr>
      <vt:lpstr>Доля присутствия ОАО «Щучинский завод «Автопровод»» на рынке Республики Беларусь по итогам 6 мес. 2015 г.</vt:lpstr>
      <vt:lpstr>Слайд 7</vt:lpstr>
      <vt:lpstr>Слайд 8</vt:lpstr>
      <vt:lpstr>Новые изделия и инвестиционные проекты ОАО «Щучинский завод «Автопровод»</vt:lpstr>
      <vt:lpstr>Перспективная продукция ОАО «Щучинский завод «Автопровод», планируемая к освоению в 2015-2020 гг.</vt:lpstr>
      <vt:lpstr>Инвестиционный проект « Развитие производства и освоение новых видов кабельной продукции и жгутов проводов»</vt:lpstr>
      <vt:lpstr>Перечень планируемого к приобретению  технологического оборудования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Vasya</dc:creator>
  <cp:lastModifiedBy>Хурс Борис Иванович</cp:lastModifiedBy>
  <cp:revision>795</cp:revision>
  <cp:lastPrinted>2015-03-21T05:59:29Z</cp:lastPrinted>
  <dcterms:modified xsi:type="dcterms:W3CDTF">2015-09-15T10:36:07Z</dcterms:modified>
</cp:coreProperties>
</file>